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9"/>
  </p:notesMasterIdLst>
  <p:handoutMasterIdLst>
    <p:handoutMasterId r:id="rId30"/>
  </p:handoutMasterIdLst>
  <p:sldIdLst>
    <p:sldId id="731" r:id="rId2"/>
    <p:sldId id="733" r:id="rId3"/>
    <p:sldId id="807" r:id="rId4"/>
    <p:sldId id="759" r:id="rId5"/>
    <p:sldId id="756" r:id="rId6"/>
    <p:sldId id="741" r:id="rId7"/>
    <p:sldId id="735" r:id="rId8"/>
    <p:sldId id="734" r:id="rId9"/>
    <p:sldId id="738" r:id="rId10"/>
    <p:sldId id="737" r:id="rId11"/>
    <p:sldId id="805" r:id="rId12"/>
    <p:sldId id="736" r:id="rId13"/>
    <p:sldId id="806" r:id="rId14"/>
    <p:sldId id="808" r:id="rId15"/>
    <p:sldId id="802" r:id="rId16"/>
    <p:sldId id="744" r:id="rId17"/>
    <p:sldId id="751" r:id="rId18"/>
    <p:sldId id="754" r:id="rId19"/>
    <p:sldId id="816" r:id="rId20"/>
    <p:sldId id="810" r:id="rId21"/>
    <p:sldId id="809" r:id="rId22"/>
    <p:sldId id="811" r:id="rId23"/>
    <p:sldId id="813" r:id="rId24"/>
    <p:sldId id="812" r:id="rId25"/>
    <p:sldId id="814" r:id="rId26"/>
    <p:sldId id="815" r:id="rId27"/>
    <p:sldId id="817" r:id="rId28"/>
  </p:sldIdLst>
  <p:sldSz cx="12195175" cy="6859588"/>
  <p:notesSz cx="992981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20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40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61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81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019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5223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427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630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326168-ACAC-441E-8A6A-E747C19FE0FC}">
          <p14:sldIdLst>
            <p14:sldId id="731"/>
            <p14:sldId id="733"/>
            <p14:sldId id="807"/>
            <p14:sldId id="759"/>
            <p14:sldId id="756"/>
            <p14:sldId id="741"/>
            <p14:sldId id="735"/>
            <p14:sldId id="734"/>
            <p14:sldId id="738"/>
            <p14:sldId id="737"/>
            <p14:sldId id="805"/>
            <p14:sldId id="736"/>
            <p14:sldId id="806"/>
            <p14:sldId id="808"/>
            <p14:sldId id="802"/>
            <p14:sldId id="744"/>
            <p14:sldId id="751"/>
            <p14:sldId id="754"/>
            <p14:sldId id="816"/>
            <p14:sldId id="810"/>
          </p14:sldIdLst>
        </p14:section>
        <p14:section name="Раздел без заголовка" id="{2B5C03F3-A826-4E09-9BD3-FF6E3D11CC55}">
          <p14:sldIdLst>
            <p14:sldId id="809"/>
            <p14:sldId id="811"/>
            <p14:sldId id="813"/>
            <p14:sldId id="812"/>
            <p14:sldId id="814"/>
            <p14:sldId id="815"/>
            <p14:sldId id="8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A46DCD"/>
    <a:srgbClr val="FF5050"/>
    <a:srgbClr val="FF9999"/>
    <a:srgbClr val="B45608"/>
    <a:srgbClr val="DA9710"/>
    <a:srgbClr val="CC0000"/>
    <a:srgbClr val="99CCFF"/>
    <a:srgbClr val="FF7C80"/>
    <a:srgbClr val="FF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947" autoAdjust="0"/>
  </p:normalViewPr>
  <p:slideViewPr>
    <p:cSldViewPr>
      <p:cViewPr varScale="1">
        <p:scale>
          <a:sx n="89" d="100"/>
          <a:sy n="89" d="100"/>
        </p:scale>
        <p:origin x="437" y="72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3183" cy="339884"/>
          </a:xfrm>
          <a:prstGeom prst="rect">
            <a:avLst/>
          </a:prstGeom>
        </p:spPr>
        <p:txBody>
          <a:bodyPr vert="horz" lIns="91620" tIns="45810" rIns="91620" bIns="458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046" y="0"/>
            <a:ext cx="4303182" cy="339884"/>
          </a:xfrm>
          <a:prstGeom prst="rect">
            <a:avLst/>
          </a:prstGeom>
        </p:spPr>
        <p:txBody>
          <a:bodyPr vert="horz" lIns="91620" tIns="45810" rIns="91620" bIns="458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3183" cy="339884"/>
          </a:xfrm>
          <a:prstGeom prst="rect">
            <a:avLst/>
          </a:prstGeom>
        </p:spPr>
        <p:txBody>
          <a:bodyPr vert="horz" lIns="91620" tIns="45810" rIns="91620" bIns="458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046" y="6456218"/>
            <a:ext cx="4303182" cy="339884"/>
          </a:xfrm>
          <a:prstGeom prst="rect">
            <a:avLst/>
          </a:prstGeom>
        </p:spPr>
        <p:txBody>
          <a:bodyPr vert="horz" lIns="91620" tIns="45810" rIns="91620" bIns="458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318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46" y="0"/>
            <a:ext cx="4303182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4" y="3228895"/>
            <a:ext cx="794385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0" tIns="45810" rIns="91620" bIns="45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318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0" tIns="45810" rIns="91620" bIns="458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46" y="6456218"/>
            <a:ext cx="4303182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0" tIns="45810" rIns="91620" bIns="458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0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40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6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68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019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23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427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630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1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3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92903" y="274704"/>
            <a:ext cx="3658553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015" y="274704"/>
            <a:ext cx="10776639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6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9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012" y="1600571"/>
            <a:ext cx="7217596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33864" y="1600571"/>
            <a:ext cx="721759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5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3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3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42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9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3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2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6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2" y="1435435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45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03" indent="0">
              <a:buNone/>
              <a:defRPr sz="3300"/>
            </a:lvl2pPr>
            <a:lvl3pPr marL="1088408" indent="0">
              <a:buNone/>
              <a:defRPr sz="2900"/>
            </a:lvl3pPr>
            <a:lvl4pPr marL="1632612" indent="0">
              <a:buNone/>
              <a:defRPr sz="2400"/>
            </a:lvl4pPr>
            <a:lvl5pPr marL="2176815" indent="0">
              <a:buNone/>
              <a:defRPr sz="2400"/>
            </a:lvl5pPr>
            <a:lvl6pPr marL="2721019" indent="0">
              <a:buNone/>
              <a:defRPr sz="2400"/>
            </a:lvl6pPr>
            <a:lvl7pPr marL="3265223" indent="0">
              <a:buNone/>
              <a:defRPr sz="2400"/>
            </a:lvl7pPr>
            <a:lvl8pPr marL="3809427" indent="0">
              <a:buNone/>
              <a:defRPr sz="2400"/>
            </a:lvl8pPr>
            <a:lvl9pPr marL="435363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3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08842" tIns="54420" rIns="108842" bIns="544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108842" tIns="54420" rIns="108842" bIns="544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defTabSz="108840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3" indent="-408153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3" indent="-340127" algn="l" defTabSz="108840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09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13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17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21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24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29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33" indent="-272102" algn="l" defTabSz="1088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2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5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9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7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calc.bashkortostan.ru/EDK_calc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3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" y="2498158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97187" y="4216975"/>
            <a:ext cx="9432205" cy="230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мерах социальной поддержки отдельных категорий граждан </a:t>
            </a:r>
            <a:b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оплате жилого помещения </a:t>
            </a:r>
            <a:b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коммунальных услуг</a:t>
            </a:r>
            <a:endParaRPr lang="ru-RU" sz="40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" y="0"/>
            <a:ext cx="8687975" cy="1338796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влияющие на размер ЕДК</a:t>
            </a:r>
          </a:p>
        </p:txBody>
      </p:sp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4939" y="1485578"/>
            <a:ext cx="8064896" cy="923297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число граждан, зарегистрированных с льготником в жилом помещении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AutoShape 4" descr="https://b.3ddd.ru/media/cache/sky_gallery_preview_mid_resize_ru/model_images/0000/0000/1439/1439174.59f48a3c2f907.jpe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b.3ddd.ru/media/cache/sky_gallery_preview_mid_resize_ru/model_images/0000/0000/1439/1439174.59f48a3c2f907.jpe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cdn.onlinewebfonts.com/svg/download_328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2660701"/>
            <a:ext cx="1539377" cy="13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tildacdn.com/tild3863-6138-4439-b262-383130636461/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22" y="2272055"/>
            <a:ext cx="20162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/>
          <p:cNvSpPr>
            <a:spLocks noChangeAspect="1" noChangeArrowheads="1"/>
          </p:cNvSpPr>
          <p:nvPr/>
        </p:nvSpPr>
        <p:spPr bwMode="auto">
          <a:xfrm>
            <a:off x="9779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8" name="Picture 26" descr="https://st2.depositphotos.com/1848791/7164/v/950/depositphotos_71641507-stock-illustration-man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8" y="2408875"/>
            <a:ext cx="2007033" cy="17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dn.onlinewebfonts.com/svg/download_328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2712600"/>
            <a:ext cx="1440160" cy="13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onlinewebfonts.com/svg/download_32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15" y="2712601"/>
            <a:ext cx="1440160" cy="13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1274" y="4024998"/>
            <a:ext cx="11318921" cy="280073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Объем потребления каждой коммунальной услуги определяется исходя из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доли общего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расхода семьи, в равной мере приходящегося на одного гражданина, проживающего в жилом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помещении, т.е. объем потребления каждой коммунальной услуги на одного человека определяется путем деления общего расхода семьи на число граждан, зарегистрированных в жилом помещении. </a:t>
            </a:r>
          </a:p>
          <a:p>
            <a:pPr algn="just"/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Кроме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того, ЕДК предоставляется как только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самого льготника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(например, ветеранам труда), так и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учетом совместно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ним проживающим членам его семьи (например, инвалидам войны). </a:t>
            </a:r>
            <a:endParaRPr lang="ru-RU" sz="16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600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Например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/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Инвалиду, ветерану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труда,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труженику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тыла ЕДК предоставляется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только на самого льготника, без учета членов его семьи.</a:t>
            </a:r>
          </a:p>
          <a:p>
            <a:pPr algn="just"/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Инвалиду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войны,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семье, имеющей ребенка-инвалида, ЕДК предоставляется льготнику с учетом членов его семьи, совместно с ним проживающим. </a:t>
            </a:r>
            <a:endParaRPr lang="ru-RU" sz="16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6394" y="991078"/>
            <a:ext cx="18915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Объем потребления</a:t>
            </a:r>
          </a:p>
          <a:p>
            <a:pPr algn="ctr"/>
            <a:r>
              <a:rPr lang="ru-RU" sz="2000" dirty="0" smtClean="0"/>
              <a:t>Количество граждан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78902" y="1112679"/>
            <a:ext cx="14456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Доля </a:t>
            </a:r>
          </a:p>
          <a:p>
            <a:pPr algn="ctr"/>
            <a:r>
              <a:rPr lang="ru-RU" sz="2000" dirty="0" smtClean="0"/>
              <a:t>на 1-го человека</a:t>
            </a:r>
            <a:endParaRPr lang="ru-RU" sz="2000" dirty="0"/>
          </a:p>
        </p:txBody>
      </p:sp>
      <p:sp>
        <p:nvSpPr>
          <p:cNvPr id="10" name="Равно 9"/>
          <p:cNvSpPr/>
          <p:nvPr/>
        </p:nvSpPr>
        <p:spPr>
          <a:xfrm>
            <a:off x="10239909" y="1472924"/>
            <a:ext cx="466190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29835" y="1629594"/>
            <a:ext cx="1892917" cy="1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03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" y="0"/>
            <a:ext cx="12195176" cy="701698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влияющие на размер ЕДК</a:t>
            </a:r>
          </a:p>
        </p:txBody>
      </p:sp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22869" y="968742"/>
            <a:ext cx="10729192" cy="50779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Размер компенсации не выше норматива потребления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868" t="32346" r="14980" b="3270"/>
          <a:stretch/>
        </p:blipFill>
        <p:spPr>
          <a:xfrm>
            <a:off x="336947" y="1670440"/>
            <a:ext cx="9365686" cy="4536504"/>
          </a:xfrm>
          <a:prstGeom prst="rect">
            <a:avLst/>
          </a:prstGeom>
        </p:spPr>
      </p:pic>
      <p:sp>
        <p:nvSpPr>
          <p:cNvPr id="4" name="Выноска со стрелкой вверх 3"/>
          <p:cNvSpPr/>
          <p:nvPr/>
        </p:nvSpPr>
        <p:spPr>
          <a:xfrm>
            <a:off x="0" y="4581922"/>
            <a:ext cx="6673651" cy="2277666"/>
          </a:xfrm>
          <a:prstGeom prst="upArrowCallout">
            <a:avLst>
              <a:gd name="adj1" fmla="val 19346"/>
              <a:gd name="adj2" fmla="val 20476"/>
              <a:gd name="adj3" fmla="val 21042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Пример: Тепловая энергия на ГВС норматив: 0,002129 Гкал на человека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Объем потребления 0,020073 Гкал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Количество проживающих 5 чел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потребление на 1-го проживающего 0,020073/5=0,004015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96987" y="3429794"/>
            <a:ext cx="5616624" cy="183386"/>
          </a:xfrm>
          <a:prstGeom prst="line">
            <a:avLst/>
          </a:prstGeom>
          <a:ln w="44450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7867" y="2793995"/>
            <a:ext cx="352542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</a:p>
          <a:p>
            <a:r>
              <a:rPr lang="ru-RU" dirty="0" smtClean="0"/>
              <a:t>фактическое потребление </a:t>
            </a:r>
            <a:r>
              <a:rPr lang="ru-RU" dirty="0" smtClean="0">
                <a:solidFill>
                  <a:srgbClr val="00B0F0"/>
                </a:solidFill>
              </a:rPr>
              <a:t>0,004015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больше норматива </a:t>
            </a:r>
            <a:r>
              <a:rPr lang="ru-RU" dirty="0" smtClean="0">
                <a:solidFill>
                  <a:srgbClr val="00B0F0"/>
                </a:solidFill>
              </a:rPr>
              <a:t>0,002129</a:t>
            </a:r>
          </a:p>
          <a:p>
            <a:r>
              <a:rPr lang="ru-RU" dirty="0" smtClean="0"/>
              <a:t>Для расчета ЕДК используется объем по нормативу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" y="0"/>
            <a:ext cx="8687975" cy="1338796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влияющие на размер ЕДК</a:t>
            </a:r>
          </a:p>
        </p:txBody>
      </p:sp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4939" y="1485578"/>
            <a:ext cx="8064896" cy="50779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размер площади жилого помещения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7" descr="https://avatars.mds.yandex.net/get-zen_doc/50335/pub_5c1cde00bf2b9100aa8b9340_5c1cde40d4736c00a981766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7" y="2075084"/>
            <a:ext cx="1626534" cy="1261241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cdn-p.cian.site/images/9/510/935/kvartira-surgut-ivana-zaharova-ulica-53901591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" y="2075086"/>
            <a:ext cx="1728192" cy="1261240"/>
          </a:xfrm>
          <a:prstGeom prst="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galernaya.ru/uploads/posts/2015-06/143498725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21" y="2075086"/>
            <a:ext cx="1829850" cy="126124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4233" y="3509470"/>
            <a:ext cx="11298676" cy="315313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Расчет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размера ЕДК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льготнику в части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оплаты жилого помещения и уплаты взноса на капитальный ремонт общего имущества в многоквартирном доме осуществляется исходя из доли фактически занимаемой общей площади жилого помещения (в коммунальных квартирах – занимаемой жилой площади), приходящейся на одного гражданина, проживающего в данном жилом помещении. При превышении установленных значений норм площади жилого помещения, предусмотренных законодательством, над фактической величиной жилой площади в расчетах используется фактическая величина жилой площади, если иное не предусмотрено федеральным законодательством. </a:t>
            </a:r>
          </a:p>
          <a:p>
            <a:pPr algn="just">
              <a:lnSpc>
                <a:spcPct val="90000"/>
              </a:lnSpc>
            </a:pPr>
            <a:r>
              <a:rPr lang="ru-RU" sz="1700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Например.</a:t>
            </a:r>
          </a:p>
          <a:p>
            <a:pPr algn="just">
              <a:lnSpc>
                <a:spcPct val="90000"/>
              </a:lnSpc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Ветерану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труда ЕДК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 ЖИЛИЩНЫЕ УСЛУГИ предоставляется на фактически  занимаемую им площадь, но 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пределах федерального стандарта социальной нормы площади жилого помещения, утвержденного Правительством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Российской Федерации (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18 кв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м.). </a:t>
            </a:r>
          </a:p>
          <a:p>
            <a:pPr algn="just">
              <a:lnSpc>
                <a:spcPct val="90000"/>
              </a:lnSpc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случае, если совместно с ним проживает еще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член семьи на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общей площади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32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м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., то учитывается занимаемая ими фактическая площадь – 16 кв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м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на каждого из них. </a:t>
            </a:r>
          </a:p>
        </p:txBody>
      </p:sp>
    </p:spTree>
    <p:extLst>
      <p:ext uri="{BB962C8B-B14F-4D97-AF65-F5344CB8AC3E}">
        <p14:creationId xmlns:p14="http://schemas.microsoft.com/office/powerpoint/2010/main" val="2427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" y="-2065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198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</a:t>
            </a: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158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01243" y="261442"/>
            <a:ext cx="9022901" cy="353939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ЕДК предоставляется гражданам только при отсутствии у них задолженности 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оплате ЖКУ или при заключении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выполнении гражданами соглашений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организациями по ее погашению</a:t>
            </a:r>
          </a:p>
          <a:p>
            <a:pPr algn="ctr" eaLnBrk="1" hangingPunct="1"/>
            <a:endParaRPr lang="ru-RU" sz="28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0" algn="ctr" eaLnBrk="1" hangingPunct="1"/>
            <a:r>
              <a:rPr lang="ru-RU" sz="2800" b="1" dirty="0" smtClean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Своевременно оплачивайте начисления платежей за ЖКУ!</a:t>
            </a:r>
            <a:endParaRPr lang="ru-RU" sz="2800" dirty="0" smtClean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29235" y="4037739"/>
            <a:ext cx="9009385" cy="2677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При наличии долгов, их необходимо оплатить.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В случае оплаты долга до конца декабря 2021 года, выплата льготнику будет возобновлена,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а также будет выплачена сумма ЕДК с месяца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ее приостановления из-за наличия сведений </a:t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о долгах за ЖКУ</a:t>
            </a:r>
            <a:endParaRPr lang="ru-RU" sz="2800" b="1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" y="-2065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198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</a:t>
            </a: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158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07020" y="508415"/>
            <a:ext cx="9009385" cy="612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С 1 января 2022 года в соответствии с Жилищным кодексом Российской Федерации (часть 3 статьи 160) компенсации расходов на оплату ЖКУ не будут предоставляться гражданам при наличии у них подтвержденной вступившим в законную силу судебным актом непогашенной задолженности по оплате ЖКУ, которая образовалась за период не более чем три последних года.</a:t>
            </a:r>
          </a:p>
          <a:p>
            <a:pPr algn="ctr" eaLnBrk="1" hangingPunct="1"/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Информацию о наличии у граждан такой задолженности орган исполнительной власти субъекта Российской Федерации или </a:t>
            </a:r>
            <a:r>
              <a:rPr lang="ru-RU" sz="2800" b="1" dirty="0" err="1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управомоченное</a:t>
            </a: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 им учреждение получает из системы ГИС ЖКХ</a:t>
            </a:r>
            <a:endParaRPr lang="ru-RU" sz="2800" b="1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rgbClr val="4F81BD"/>
                  </a:solidFill>
                </a:ln>
                <a:solidFill>
                  <a:srgbClr val="EEECE1">
                    <a:lumMod val="25000"/>
                  </a:srgb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rgbClr val="4F81BD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ДЕНЕЖНАЯ </a:t>
            </a:r>
            <a:r>
              <a:rPr lang="ru-RU" sz="1800" b="1" dirty="0" smtClean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КОМПЕНСАЦИЯ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rgbClr val="4F81BD"/>
                </a:solidFill>
              </a:ln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" y="2493690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97187" y="88536"/>
            <a:ext cx="9073008" cy="584743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3200" dirty="0" smtClean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Как самостоятельно рассчитать размер ЕДК</a:t>
            </a:r>
            <a:endParaRPr lang="ru-RU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13211" y="90951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Воспользуйтесь калькулятором ЕДК на сайте РЦСПН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3211" y="244798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Рассчитайте по квитанции поставщика на оплату ЖКУ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4693" r="37215" b="73884"/>
          <a:stretch/>
        </p:blipFill>
        <p:spPr>
          <a:xfrm>
            <a:off x="5017468" y="1874651"/>
            <a:ext cx="6480719" cy="49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5199" y="4005858"/>
            <a:ext cx="9433048" cy="2708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</a:rPr>
              <a:t>Для самостоятельного расчёт размера ЕДК по квитанции необходимо:</a:t>
            </a: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chemeClr val="accent2"/>
                </a:solidFill>
              </a:rPr>
              <a:t>Найти долю объема потребления каждого ЖКУ приходящуюся на одного проживающего члена семьи (объем потребления делим на количество зарегистрированных по месту жительства)</a:t>
            </a: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chemeClr val="accent2"/>
                </a:solidFill>
              </a:rPr>
              <a:t>Долю потребления ЖКУ умножить на тариф за единицу ресурса и на количество членов семьи, на которых распространяется льгота, в случае, если льготник  относится к категории, имеющей право на компенсацию с учетом членов семьи.</a:t>
            </a:r>
          </a:p>
          <a:p>
            <a:pPr marL="457200" indent="-457200">
              <a:buAutoNum type="arabicPeriod"/>
            </a:pPr>
            <a:r>
              <a:rPr lang="ru-RU" sz="1700" b="1" dirty="0" smtClean="0">
                <a:solidFill>
                  <a:schemeClr val="accent2"/>
                </a:solidFill>
              </a:rPr>
              <a:t>Общая сумма фактических расходов по всем ЖКУ умножается на процент компенсации для соответствующей категории льготника.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Komarova\Downloads\qr-co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4" y="2374002"/>
            <a:ext cx="1482389" cy="14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7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" y="2569020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20783" y="189434"/>
            <a:ext cx="8280920" cy="62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sz="5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как избежать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72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необоснованного снижения </a:t>
            </a:r>
            <a:endParaRPr lang="ru-RU" sz="72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sz="4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размера </a:t>
            </a:r>
            <a:r>
              <a:rPr lang="ru-RU" sz="4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выплаты </a:t>
            </a:r>
            <a:endParaRPr lang="ru-RU" sz="44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sz="11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ЕДК</a:t>
            </a:r>
            <a:endParaRPr lang="ru-RU" sz="110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57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69195" y="189434"/>
            <a:ext cx="7200800" cy="193896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</a:t>
            </a:r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тобы избежать необоснованного </a:t>
            </a:r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снижения </a:t>
            </a:r>
            <a:endParaRPr lang="ru-RU" sz="24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размера выплаты ЕДК </a:t>
            </a:r>
          </a:p>
          <a:p>
            <a:pPr eaLnBrk="1" hangingPunct="1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своевременно </a:t>
            </a:r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сообщайте организациям, осуществляющим начисление платы за ЖКУ, </a:t>
            </a:r>
            <a:endParaRPr lang="ru-RU" sz="24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точные сведения: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17667" y="2661690"/>
            <a:ext cx="4968552" cy="830964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 изменении </a:t>
            </a:r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количества зарегистрированных </a:t>
            </a:r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 </a:t>
            </a:r>
          </a:p>
        </p:txBody>
      </p:sp>
      <p:sp useBgFill="1"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17667" y="3590376"/>
            <a:ext cx="4968552" cy="830964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 </a:t>
            </a:r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изменении места жительства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17667" y="4741712"/>
            <a:ext cx="4968552" cy="830964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 установке индивидуальных </a:t>
            </a:r>
          </a:p>
          <a:p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приборов учета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17667" y="5969076"/>
            <a:ext cx="4968552" cy="461633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4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показаниях счетчиков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" name="Picture 4" descr="https://static.tildacdn.com/tild3863-6138-4439-b262-383130636461/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96" y="2598086"/>
            <a:ext cx="1283840" cy="95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xtLst/>
        </p:spPr>
      </p:pic>
      <p:sp>
        <p:nvSpPr>
          <p:cNvPr id="21" name="Стрелка вправо 20"/>
          <p:cNvSpPr/>
          <p:nvPr/>
        </p:nvSpPr>
        <p:spPr>
          <a:xfrm>
            <a:off x="5114129" y="295601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www.sunnetcarsisi.com/galeri/odem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96" y="3607186"/>
            <a:ext cx="1296144" cy="81415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5114129" y="3868732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dm-st.ru/wp-content/uploads/2016/08/57bd9afc38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96" y="4423642"/>
            <a:ext cx="1296144" cy="74626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devassist.co.uk/wp-content/uploads/2016/07/2000px-Tick_green_modern_2.svg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6" y="5194677"/>
            <a:ext cx="792088" cy="4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display.spark32.ru/img/top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5723386"/>
            <a:ext cx="4464496" cy="91567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право 26"/>
          <p:cNvSpPr/>
          <p:nvPr/>
        </p:nvSpPr>
        <p:spPr>
          <a:xfrm>
            <a:off x="5119179" y="503603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200196" y="607873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" y="274673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32132" y="3648868"/>
            <a:ext cx="9735567" cy="3200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20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ВАЖНО! </a:t>
            </a:r>
          </a:p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Гражданам, проживающим в домах, не имеющих центрального отопления раз в год может быть предоставлена единовременная компенсация расходов на оплату коммунальных услуг (твердое топливо, баллонный газ), в пределах норм, установленных для продажи населению</a:t>
            </a:r>
          </a:p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Расчет размера единовременной компенсации производится в соответствии с методикой расчета</a:t>
            </a:r>
          </a:p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Объем потребления коммунальной услуги (твердое топливо, баллонный газ) определяется исходя из общего расхода семьи, в равной мере приходящегося на одного гражданина, проживающего в жилом помещении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429" y="32863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67" y="547592"/>
            <a:ext cx="2589503" cy="2589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1" y="536603"/>
            <a:ext cx="2606684" cy="26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" y="274673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25179" y="2900946"/>
            <a:ext cx="9735567" cy="3785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Для предоставления единовременной компенсации гражданам необходимо обратиться в филиал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ГКУ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РЦСПН по месту жительства либо отделение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</a:b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РГАУ МФЦ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с заявлением с приложением следующих документов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just"/>
            <a:endParaRPr lang="ru-RU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charset="0"/>
            </a:endParaRP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а) паспорта или иного документа, удостоверяющего личность заявителя (его законного представителя; лица, полномочия которого установлены доверенностью);</a:t>
            </a: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б) документов (сведений), подтверждающих правовые основания владения и пользования заявителем жилым помещением по месту жительства (пребывания), право на которое зарегистрировано в Едином государственном реестре недвижимости;</a:t>
            </a: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в) документа, подтверждающего правовые основания владения и пользования заявителем жилым помещением по месту жительства (пребывания), право </a:t>
            </a: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на которое не зарегистрировано в Едином государственном реестре недвижимости;</a:t>
            </a: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г) документов, подтверждающих фактически произведенные расходы </a:t>
            </a:r>
          </a:p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на приобретение твердого топлива и бытового газа в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charset="0"/>
              </a:rPr>
              <a:t>баллонах</a:t>
            </a:r>
            <a:endParaRPr lang="ru-RU" sz="1600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429" y="32863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31" y="114997"/>
            <a:ext cx="2589503" cy="2589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77" y="109528"/>
            <a:ext cx="2606684" cy="26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01" y="-43058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-eu-west-1.amazonaws.com/ourboox-media-prod/wp-content/uploads/2019/04/12164323/clean_tap_water-768x7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" y="389620"/>
            <a:ext cx="1070282" cy="949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4" descr="https://avt-14.foto.mail.ru/mail/yuliya-knyazeva-1975/_avatar180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392534"/>
            <a:ext cx="1008112" cy="9490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2.freepng.ru/20190728/wwg/kisspng-incandescent-light-bulb-lamp-design-electric-light-5d3e62a5936fa8.6563254015643695736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6614"/>
            <a:ext cx="1057028" cy="8230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10" descr="https://instrumtorg.ru/upload/iblock/79e/79e0def3a350dc7eb11041d1d553ff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507793"/>
            <a:ext cx="1008112" cy="84188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cdn.st100sp.com/pictures/1606535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" y="2565698"/>
            <a:ext cx="1070282" cy="10081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st.depositphotos.com/1472772/2580/i/950/depositphotos_25801749-stock-photo-trash-c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2565699"/>
            <a:ext cx="1008111" cy="100810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13634" y="173702"/>
            <a:ext cx="8151423" cy="39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Каждая мера социальной поддержки - это  частичное возмещение уже произведенных гражданином расходов в связи с оплатой ЖКУ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57227" y="4360747"/>
            <a:ext cx="3456384" cy="9786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ln>
                  <a:solidFill>
                    <a:schemeClr val="accent1"/>
                  </a:solidFill>
                </a:ln>
                <a:latin typeface="Arial" charset="0"/>
              </a:rPr>
              <a:t>ЕДК – ежемесячная денежная компенсация расходов на оплату ЖКУ</a:t>
            </a:r>
          </a:p>
          <a:p>
            <a:pPr algn="ctr" eaLnBrk="1" hangingPunct="1">
              <a:lnSpc>
                <a:spcPct val="90000"/>
              </a:lnSpc>
            </a:pPr>
            <a:endParaRPr lang="ru-RU" sz="1600" b="1" dirty="0" smtClean="0">
              <a:latin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57227" y="5734050"/>
            <a:ext cx="3456384" cy="9786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sz="1600" b="1" dirty="0" smtClean="0">
              <a:ln>
                <a:solidFill>
                  <a:schemeClr val="accent1"/>
                </a:solidFill>
              </a:ln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ln>
                  <a:solidFill>
                    <a:schemeClr val="accent1"/>
                  </a:solidFill>
                </a:ln>
                <a:latin typeface="Arial" charset="0"/>
              </a:rPr>
              <a:t>Субсидия на оплату ЖКУ</a:t>
            </a:r>
          </a:p>
          <a:p>
            <a:pPr algn="ctr" eaLnBrk="1" hangingPunct="1">
              <a:lnSpc>
                <a:spcPct val="90000"/>
              </a:lnSpc>
            </a:pPr>
            <a:endParaRPr lang="ru-RU" sz="1600" b="1" dirty="0" smtClean="0">
              <a:ln>
                <a:solidFill>
                  <a:schemeClr val="accent1"/>
                </a:solidFill>
              </a:ln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sz="1600" b="1" dirty="0" smtClean="0">
              <a:latin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465739" y="4394224"/>
            <a:ext cx="3950738" cy="9786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ln>
                  <a:solidFill>
                    <a:schemeClr val="accent1"/>
                  </a:solidFill>
                </a:ln>
                <a:latin typeface="Arial" charset="0"/>
              </a:rPr>
              <a:t>ЕКВ – ежемесячная компенсационная выплата по оплате жилого помещения, отопления и освещения</a:t>
            </a:r>
            <a:endParaRPr lang="ru-RU" sz="1050" b="1" dirty="0" smtClean="0">
              <a:latin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465739" y="5734050"/>
            <a:ext cx="3899318" cy="9786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ln>
                  <a:solidFill>
                    <a:schemeClr val="accent1"/>
                  </a:solidFill>
                </a:ln>
                <a:latin typeface="Arial" charset="0"/>
              </a:rPr>
              <a:t>КВ – компенсационная выплата по оплате ЖКУ</a:t>
            </a:r>
          </a:p>
          <a:p>
            <a:pPr algn="ctr" eaLnBrk="1" hangingPunct="1">
              <a:lnSpc>
                <a:spcPct val="90000"/>
              </a:lnSpc>
            </a:pPr>
            <a:endParaRPr lang="ru-RU" sz="1600" b="1" dirty="0">
              <a:ln>
                <a:solidFill>
                  <a:schemeClr val="accent1"/>
                </a:solidFill>
              </a:ln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  <p:bldP spid="19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97187" y="175073"/>
            <a:ext cx="9649072" cy="6509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9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</a:t>
            </a:r>
            <a:endParaRPr lang="ru-RU" sz="1900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Гражданам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низкими доходами предоставляется субсидия на оплату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</a:p>
          <a:p>
            <a:pPr algn="just"/>
            <a:endParaRPr lang="ru-RU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Субсидия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предоставляется гражданам в случае, если их расходы на оплату ЖКУ, рассчитанные исходя из размеров установленных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республиканского стандарта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нормативной площади жилого помещения, используемой для расчета субсидий, и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стандарта стоимости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ЖКУ, превышают величину, соответствующую максимально допустимой доле расходов граждан на оплату ЖКУ в совокупном доходе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семьи:</a:t>
            </a:r>
          </a:p>
          <a:p>
            <a:pPr algn="just"/>
            <a:endParaRPr lang="ru-RU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buFontTx/>
              <a:buChar char="-"/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многодетных и неполных семей – 13%;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buFontTx/>
              <a:buChar char="-"/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одиноко проживающих граждан, достигших возраста 70 лет, – 16%;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buFontTx/>
              <a:buChar char="-"/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одиноко проживающих граждан в возрасте: мужчины – 60-69 лет, женщины – 55-69 лет, – 18%;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buFontTx/>
              <a:buChar char="-"/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иных категорий граждан – 20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%)</a:t>
            </a:r>
          </a:p>
          <a:p>
            <a:pPr algn="just"/>
            <a:endParaRPr lang="ru-RU" sz="1900" i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900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900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7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СУБСИДИЯ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ЖКУ </a:t>
            </a:r>
            <a:endParaRPr lang="ru-RU" sz="3000" b="1" dirty="0">
              <a:ln>
                <a:solidFill>
                  <a:schemeClr val="accent1"/>
                </a:solidFill>
              </a:ln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40321" y="105061"/>
            <a:ext cx="9654854" cy="6878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Субсидия так же, как и ЕДК,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предоставляется при отсутствии у граждан задолженности по оплате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 или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при заключении и 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выполнении </a:t>
            </a:r>
            <a:r>
              <a:rPr lang="ru-RU" sz="16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гражданами соглашений по ее погашению</a:t>
            </a: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/>
            <a:endParaRPr lang="ru-RU" sz="11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</a:t>
            </a:r>
            <a:r>
              <a:rPr lang="ru-RU" sz="1200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Например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По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вопросу предоставления субсидии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обратилась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одиноко проживающая пенсионерка в возрасте 60 лет,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проживающая в </a:t>
            </a:r>
            <a:b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Кумертау в многоквартирном доме этажностью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 6 этажей (собственник жилого помещения). Фактически понесенные заявителем расходы на оплату </a:t>
            </a:r>
            <a:r>
              <a:rPr lang="ru-RU" sz="12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за май 2020 года составили 2457,80 руб. Однако, для определения права на субсидию применяются расходы на оплату </a:t>
            </a:r>
            <a:r>
              <a:rPr lang="ru-RU" sz="12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по средним условиям проживания в соответствующем муниципальном образовании Республики Башкортостан – республиканские стандарты стоимости </a:t>
            </a:r>
            <a:r>
              <a:rPr lang="ru-RU" sz="12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утвержденные Правительством Республики Башкортостан. 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Субсидия назначена заявителю на период с 01.06.2020 по 30.11.2020.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В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связи с тем, что ее среднемесячный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среднедушевой)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доход (8509,45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руб.) превысил величину прожиточного минимума для пенсионеров (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7695,00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руб.), размер субсидии был рассчитан в соответствии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пунктом 23 Правил предоставления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субсидий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жилого помещения и коммунальных услуг, утвержденных постановлением Правительства Российской Федерации от 14.12.2005 № 761: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2196,17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руб. х 1 чел.  –  18% х 8509,45 руб. = </a:t>
            </a:r>
            <a:r>
              <a:rPr lang="ru-RU" sz="12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664,47 руб</a:t>
            </a:r>
            <a:r>
              <a:rPr lang="ru-RU" sz="12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где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2196,17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руб. – размер республиканского стандарта стоимости </a:t>
            </a:r>
            <a:r>
              <a:rPr lang="ru-RU" sz="1200" dirty="0" err="1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собственников жилых помещений, проживающих в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многоквартирных домах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этажностью до 6 этажей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 г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Кумертау; </a:t>
            </a:r>
            <a:endParaRPr lang="ru-RU" sz="1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1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чел. – количество лиц, входящих в состав семьи заявителя;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18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% – размер республиканского стандарта максимально допустимой доли расходов граждан на оплату ЖКУ в совокупном доходе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семьи для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одиноко проживающих граждан в возрасте: мужчины – 60-69 лет, женщины –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55-69 лет;</a:t>
            </a:r>
            <a:endParaRPr lang="ru-RU" sz="1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8509,45 руб. –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совокупный среднемесячный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доход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;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just"/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664,47 руб. – размер субсидии. Субсидия выплачена </a:t>
            </a:r>
            <a:r>
              <a:rPr lang="ru-RU" sz="12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указанном размере, поскольку он не превысил фактических расходов на оплату </a:t>
            </a:r>
            <a:r>
              <a:rPr lang="ru-RU" sz="12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(2457,80 руб.).</a:t>
            </a:r>
          </a:p>
          <a:p>
            <a:pPr algn="just"/>
            <a:endParaRPr lang="ru-RU" sz="14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1 января 2022 года субсидии не будут предоставляться </a:t>
            </a:r>
            <a:r>
              <a:rPr lang="ru-RU" sz="18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гражданам при наличии у них подтвержденной вступившим в законную силу судебным актом непогашенной задолженности по оплате жилых помещений и коммунальных услуг, которая образовалась за период не более чем три последних </a:t>
            </a:r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года!</a:t>
            </a:r>
          </a:p>
          <a:p>
            <a:pPr algn="ctr"/>
            <a:endParaRPr lang="ru-RU" sz="14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Информацию </a:t>
            </a:r>
            <a:r>
              <a:rPr lang="ru-RU" sz="18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наличии у граждан такой задолженности орган исполнительной власти субъекта Российской Федерации или </a:t>
            </a:r>
            <a:r>
              <a:rPr lang="ru-RU" sz="1800" dirty="0" err="1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управомоченное</a:t>
            </a:r>
            <a:r>
              <a:rPr lang="ru-RU" sz="18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им учреждение получает </a:t>
            </a:r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8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из системы ГИС ЖКХ</a:t>
            </a:r>
            <a:endParaRPr lang="ru-RU" sz="18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7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СУБСИДИЯ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ЖКУ </a:t>
            </a:r>
            <a:endParaRPr lang="ru-RU" sz="3000" b="1" dirty="0">
              <a:ln>
                <a:solidFill>
                  <a:schemeClr val="accent1"/>
                </a:solidFill>
              </a:ln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18224" y="405458"/>
            <a:ext cx="9733659" cy="6186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2020 году в связи с неблагополучной санитарно-эпидемиологической обстановкой субсидия </a:t>
            </a:r>
            <a:r>
              <a:rPr lang="ru-RU" sz="1700" dirty="0" err="1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беззаявительно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впервые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продлялась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тем, у кого  срок предыдущей субсидии заканчивался датой от 31.03.2020 до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30.09.2021</a:t>
            </a:r>
          </a:p>
          <a:p>
            <a:pPr algn="just"/>
            <a:endParaRPr lang="ru-RU" sz="12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Максимальное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число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продлений составило 3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срока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 01.04.2020-30.09.2020; 01.10.2020-31.03.2021; 01.04.2021-30.09.2021</a:t>
            </a:r>
          </a:p>
          <a:p>
            <a:pPr algn="just"/>
            <a:endParaRPr lang="ru-RU" sz="12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ВНИМАНИЕ!</a:t>
            </a:r>
          </a:p>
          <a:p>
            <a:pPr algn="ctr"/>
            <a:endParaRPr lang="ru-RU" sz="12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связи с окончанием срока действия </a:t>
            </a:r>
            <a:r>
              <a:rPr lang="ru-RU" sz="17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беззаявительного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порядка предоставления субсидии, </a:t>
            </a:r>
            <a:b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настоящее время действует прежний заявительный порядок предоставления субсидии!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предоставления субсидии необходимо подготовить следующий пакет документов: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справки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доходах заявителя и членов его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семьи (кроме социальных выплат) за 6 месяцев, предшествующих месяцу подачи заявления;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документы, подтверждающие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правовые основания владения и пользования заявителем жилым помещением, в котором он зарегистрирован по месту постоянного жительства, –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нанимателей жилых помещений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договору найма в частном жилищном фонде,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членов жилищных, жилищно-строительных кооперативов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или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иных специализированных потребительских кооперативов;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документы,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подтверждающие право заявителя и (или) членов его семьи на льготы, меры социальной поддержки и компенсации по оплате </a:t>
            </a:r>
            <a:r>
              <a:rPr lang="ru-RU" sz="1700" dirty="0" err="1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 случае невозможности их получения в рамках системы межведомственного электронного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взаимодействия;</a:t>
            </a: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заявления совершеннолетних членов семьи о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согласии на обработку персональных данных.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7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СУБСИДИЯ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ЖКУ </a:t>
            </a:r>
            <a:endParaRPr lang="ru-RU" sz="3000" b="1" dirty="0">
              <a:ln>
                <a:solidFill>
                  <a:schemeClr val="accent1"/>
                </a:solidFill>
              </a:ln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04701" y="189434"/>
            <a:ext cx="9733659" cy="6632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Для целей предоставления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субсидии в настоящее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время путем направления межведомственных запросов имеется возможность получать сведения:</a:t>
            </a: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лицах, зарегистрированных совместно с заявителем по месту его постоянного жительства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;</a:t>
            </a:r>
          </a:p>
          <a:p>
            <a:pPr algn="just"/>
            <a:endParaRPr lang="ru-RU" sz="1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документах, подтверждающих правовые основания владения (пользования) заявителем жилым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помещением, – для собственников и пользователей жилых помещений;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расходах на оплату </a:t>
            </a:r>
            <a:r>
              <a:rPr lang="ru-RU" sz="17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наличии (отсутствии) задолженности по оплате </a:t>
            </a:r>
            <a:r>
              <a:rPr lang="ru-RU" sz="1700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и  соглашения по ее погашению (при наличии задолженности);</a:t>
            </a:r>
          </a:p>
          <a:p>
            <a:pPr algn="just"/>
            <a:endParaRPr lang="ru-RU" sz="1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получаемых социальных выплатах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;</a:t>
            </a:r>
          </a:p>
          <a:p>
            <a:pPr algn="just"/>
            <a:endParaRPr lang="ru-RU" sz="1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праве заявителя и (или) членов его семьи на меры социальной поддержки, в том числе </a:t>
            </a:r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об инвалидности.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случае обращения граждан в электронной форме через Портал государственных услуг так же не потребуется представлять паспорт и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заявление о назначении субсидии (кроме случаев представления документов, подлежащих представлению заявителем). </a:t>
            </a: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Так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обратившийся за субсидией через Портал государственных услуг одиноко проживающий неработающий пенсионер или инвалид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1-2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группы, у которого все остальные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необходимые документы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запрашиваются путем межведомственного взаимодействия, вправе не посещать органы социальной защиты или многофункциональный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центр, что актуально в период пандемии.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7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СУБСИДИЯ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ЖКУ </a:t>
            </a:r>
            <a:endParaRPr lang="ru-RU" sz="3000" b="1" dirty="0">
              <a:ln>
                <a:solidFill>
                  <a:schemeClr val="accent1"/>
                </a:solidFill>
              </a:ln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31702" y="886964"/>
            <a:ext cx="9733659" cy="558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настоящее время  граждане могут обратиться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четырьмя способами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 </a:t>
            </a:r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buAutoNum type="arabicPeriod"/>
            </a:pP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через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Портал государственных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услуг;</a:t>
            </a:r>
          </a:p>
          <a:p>
            <a:pPr marL="342900" indent="-342900" algn="just">
              <a:buAutoNum type="arabicPeriod"/>
            </a:pPr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2. 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органы социальной защиты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населения;</a:t>
            </a: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3. 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многофункциональный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центр;</a:t>
            </a: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посредством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почтового отправления </a:t>
            </a:r>
            <a:r>
              <a:rPr lang="ru-RU" sz="1700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(заявление, документы и копии документов, заверенные в установленном законодательством порядке, должны направляться </a:t>
            </a:r>
            <a:r>
              <a:rPr lang="ru-RU" sz="1700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700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700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</a:t>
            </a:r>
            <a:r>
              <a:rPr lang="ru-RU" sz="1700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объявленной ценностью при пересылке, описью вложения и уведомлением о вручении</a:t>
            </a:r>
            <a:r>
              <a:rPr lang="ru-RU" sz="1700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algn="just"/>
            <a:endParaRPr lang="ru-RU" sz="1700" i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республике действует единый номер телефона «горячей линии» и предварительной записи граждан на прием в филиалы Республиканского центра социальной поддержки населения: (347)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200-80-80</a:t>
            </a:r>
          </a:p>
          <a:p>
            <a:pPr algn="just"/>
            <a:endParaRPr lang="ru-RU" sz="17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Записаться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прием можно также на сайте Республиканского центра социальной поддержки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населения (ГКУ РЦСПН)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7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СУБСИДИЯ</a:t>
            </a: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 ОПЛАТУ ЖКУ </a:t>
            </a:r>
            <a:endParaRPr lang="ru-RU" sz="3000" b="1" dirty="0">
              <a:ln>
                <a:solidFill>
                  <a:schemeClr val="accent1"/>
                </a:solidFill>
              </a:ln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32907" y="3889576"/>
            <a:ext cx="9733659" cy="2970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ЕКВ – ежемесячная компенсационная выплата по оплате жилого помещения, отопления и освещения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выплачивается в фиксированном размере 600 рублей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Предусмотрена данная выплата для специалистов, проживающих и работающих в сельской местности и рабочих поселках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Также на данную меру поддержки могут рассчитывать пенсионеры, проработавшие до назначения пенсии не менее 10 лет в государственных и муниципальных учреждениях в должностях (согласно Перечню, например, учителя и др.), при условии, если на день назначения пенсии им предоставлялись МСП по оплате ЖКУ и эти пенсионеры продолжают проживать в сельских населенных пунктах или рабочих поселках</a:t>
            </a:r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224824"/>
            <a:ext cx="2425179" cy="183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ЕКВ – </a:t>
            </a:r>
            <a:r>
              <a:rPr lang="ru-RU" sz="16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ежемесячная компенсационная выплата по оплате жилого помещения, отопления и освещения </a:t>
            </a:r>
            <a:endParaRPr lang="ru-RU" sz="16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907" y="0"/>
            <a:ext cx="9641344" cy="38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32806" y="4122985"/>
            <a:ext cx="9733659" cy="2446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КВ </a:t>
            </a: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ежемесячная компенсационная выплата по оплате </a:t>
            </a: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 выплачивается членам семей погибших (умерших) военнослужащих и сотрудников некоторых федеральных органов исполнительной власти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Расчет компенсационной выплаты осуществляется в процентном отношении (60 %) </a:t>
            </a:r>
            <a:b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 фактической оплате ЖКУ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7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 1 января 2022 года данную выплату будет предоставлять Пенсионный Фонд РФ</a:t>
            </a:r>
          </a:p>
          <a:p>
            <a:pPr algn="just"/>
            <a:endParaRPr lang="ru-RU" sz="17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5124" y="224824"/>
            <a:ext cx="2425179" cy="11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КВ – </a:t>
            </a:r>
            <a:r>
              <a:rPr lang="ru-RU" sz="1600" b="1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компенсационная выплата по оплате ЖКУ</a:t>
            </a:r>
            <a:endParaRPr lang="ru-RU" sz="16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041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32806" y="4122985"/>
            <a:ext cx="9733659" cy="2554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3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Каждая мера поддержки по оплате ЖКУ призвана частично возместить уже произведенные гражданами расходы в связи с оплатой ЖКУ!</a:t>
            </a:r>
          </a:p>
          <a:p>
            <a:pPr algn="ctr"/>
            <a:endParaRPr lang="ru-RU" sz="32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32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СПАСИБО ЗА ВНИМАНИЕ!</a:t>
            </a:r>
            <a:endParaRPr lang="ru-RU" sz="32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01" y="-43058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-eu-west-1.amazonaws.com/ourboox-media-prod/wp-content/uploads/2019/04/12164323/clean_tap_water-768x7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" y="389620"/>
            <a:ext cx="1070282" cy="9490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4" descr="https://avt-14.foto.mail.ru/mail/yuliya-knyazeva-1975/_avatar180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392534"/>
            <a:ext cx="1008112" cy="9490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2.freepng.ru/20190728/wwg/kisspng-incandescent-light-bulb-lamp-design-electric-light-5d3e62a5936fa8.6563254015643695736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6614"/>
            <a:ext cx="1057028" cy="8230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10" descr="https://instrumtorg.ru/upload/iblock/79e/79e0def3a350dc7eb11041d1d553ff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507793"/>
            <a:ext cx="1008112" cy="84188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cdn.st100sp.com/pictures/1606535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" y="2565698"/>
            <a:ext cx="1070282" cy="10081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st.depositphotos.com/1472772/2580/i/950/depositphotos_25801749-stock-photo-trash-c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2565699"/>
            <a:ext cx="1008111" cy="100810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78902" y="892575"/>
            <a:ext cx="8151423" cy="20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ЕДК – ежемесячная денежная компенсация расходов на оплату ЖКУ  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5179" y="4149874"/>
            <a:ext cx="9674895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b="1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Выплата ЕДК осуществляется в процентном отношении, предусмотренном законодательными актами, от фактически произведенных гражданами расходов, связанных с оплатой </a:t>
            </a:r>
            <a:r>
              <a:rPr lang="ru-RU" sz="2800" b="1" dirty="0" smtClean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ЖКУ</a:t>
            </a:r>
          </a:p>
          <a:p>
            <a:pPr lvl="0" algn="ctr">
              <a:lnSpc>
                <a:spcPct val="90000"/>
              </a:lnSpc>
            </a:pPr>
            <a:endParaRPr lang="ru-RU" sz="2800" b="1" dirty="0">
              <a:ln>
                <a:solidFill>
                  <a:srgbClr val="4F81BD"/>
                </a:solidFill>
              </a:ln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2800" b="1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Размер ЕДК </a:t>
            </a:r>
            <a:r>
              <a:rPr lang="ru-RU" sz="2800" b="1" dirty="0" smtClean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индивидуален для каждого льготника</a:t>
            </a:r>
          </a:p>
          <a:p>
            <a:pPr lvl="0" algn="ctr">
              <a:lnSpc>
                <a:spcPct val="90000"/>
              </a:lnSpc>
            </a:pPr>
            <a:endParaRPr lang="ru-RU" sz="2800" b="1" dirty="0">
              <a:ln>
                <a:solidFill>
                  <a:srgbClr val="4F81BD"/>
                </a:solidFill>
              </a:ln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" y="2483196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00055" y="88536"/>
            <a:ext cx="7513956" cy="6233213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Льготные категории граждан, имеющие право на получение ЕДК:</a:t>
            </a:r>
          </a:p>
          <a:p>
            <a:pPr algn="ctr"/>
            <a:endParaRPr lang="ru-RU" sz="24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 войны;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05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 Великой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Отечественной 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войны </a:t>
            </a: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(участник ВОВ; лицо, награжденное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знаком 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                      "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Жителю блокадного Ленинграда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";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труженик 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тыла);</a:t>
            </a:r>
          </a:p>
          <a:p>
            <a:pPr eaLnBrk="1" hangingPunct="1">
              <a:lnSpc>
                <a:spcPct val="90000"/>
              </a:lnSpc>
            </a:pPr>
            <a:endParaRPr lang="ru-RU" sz="10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боевых действий;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член семьи погибшего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умершего) инвалида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войны, 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участника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Великой Отечественной войны и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ветерана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боевых </a:t>
            </a: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действий;</a:t>
            </a:r>
          </a:p>
          <a:p>
            <a:pPr eaLnBrk="1" hangingPunct="1">
              <a:lnSpc>
                <a:spcPct val="90000"/>
              </a:lnSpc>
            </a:pPr>
            <a:endParaRPr lang="ru-RU" sz="1000" i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инвалид; </a:t>
            </a:r>
            <a:endParaRPr lang="ru-RU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i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семья, имеющая ребенка-инвалида; </a:t>
            </a:r>
          </a:p>
          <a:p>
            <a:pPr eaLnBrk="1" hangingPunct="1">
              <a:lnSpc>
                <a:spcPct val="90000"/>
              </a:lnSpc>
            </a:pPr>
            <a:endParaRPr lang="ru-RU" sz="10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гражданин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подвергшийся воздействию радиации;</a:t>
            </a:r>
            <a:r>
              <a:rPr lang="ru-RU" sz="2200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endParaRPr lang="ru-RU" sz="22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 </a:t>
            </a:r>
            <a:r>
              <a:rPr lang="ru-RU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труда;</a:t>
            </a:r>
            <a:r>
              <a:rPr lang="ru-RU" sz="2200" i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endParaRPr lang="ru-RU" sz="22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i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i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малоимущая многодетная семья</a:t>
            </a:r>
          </a:p>
        </p:txBody>
      </p:sp>
    </p:spTree>
    <p:extLst>
      <p:ext uri="{BB962C8B-B14F-4D97-AF65-F5344CB8AC3E}">
        <p14:creationId xmlns:p14="http://schemas.microsoft.com/office/powerpoint/2010/main" val="147588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2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25124" y="508415"/>
            <a:ext cx="2425179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700" b="1" dirty="0">
                <a:ln>
                  <a:solidFill>
                    <a:schemeClr val="accent1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ЕДК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ЕЖЕМЕСЯЧНАЯ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latin typeface="Arial" charset="0"/>
              </a:rPr>
              <a:t>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ДЕНЕЖНАЯ КОМПЕНСАЦИЯ РАСХОДОВ НА ОПЛАТУ ЖКУ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" name="Picture 6" descr="https://politeka.net/images/2019/10/31/36d1QfSnftapqLNySJXeaVjv0apfgR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690"/>
            <a:ext cx="2374932" cy="17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15454" y="621482"/>
            <a:ext cx="8206669" cy="2031293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sz="2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Выплата ЕДК по фактическим затратам </a:t>
            </a: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 </a:t>
            </a:r>
            <a:r>
              <a:rPr lang="ru-RU" sz="2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ЖКУ за месяц производится во втором  месяце, следующем за отчетным</a:t>
            </a: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Так, расчет сумм ЕДК за август будет произведен в октябре и т.д.</a:t>
            </a:r>
            <a:endParaRPr lang="ru-RU" sz="2800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924" y="4277130"/>
            <a:ext cx="1296144" cy="711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гражданами платы за ЖКУ за август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0721" y="4017063"/>
            <a:ext cx="1368152" cy="1220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ресурсоснаб-жающими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организациями сведений в ИС «АСП»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9475" y="4277130"/>
            <a:ext cx="1296144" cy="728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РЦСПН размера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ЕДК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льготнику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1116" y="4017063"/>
            <a:ext cx="1927844" cy="1190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РЦСПН выплатных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для отделений Почты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и кредитных организаций 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9792" y="5063615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9075" y="4877904"/>
            <a:ext cx="978408" cy="544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сентября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42840" y="5301231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9355" y="4898602"/>
            <a:ext cx="993384" cy="512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сентября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248343" y="5063615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57627" y="4898602"/>
            <a:ext cx="974593" cy="512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 сентября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795342" y="5277959"/>
            <a:ext cx="165618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53971" y="4924760"/>
            <a:ext cx="943579" cy="512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сентября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22123" y="4077867"/>
            <a:ext cx="1152128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гражданам ЕДК через отделения Почты России и кредитные организации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548364" y="5063615"/>
            <a:ext cx="360039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" y="0"/>
            <a:ext cx="12195176" cy="715548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влияющие на размер ЕДК</a:t>
            </a:r>
          </a:p>
        </p:txBody>
      </p:sp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2931" y="887723"/>
            <a:ext cx="8064896" cy="50779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уровень благоустройства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26" name="Picture 2" descr="https://img.marthaus.ru/cache/catalog/ephoto/13701/Akrilovaja_vanna_Bellrado_Kristi_171x81_.2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1541077"/>
            <a:ext cx="2520280" cy="18722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8" name="Picture 4" descr="https://santekhnika.com/upload/iblock/bce/bce9ed830810bc00862e3eeb71f7aa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47" y="1541078"/>
            <a:ext cx="2304256" cy="187220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t-14.foto.mail.ru/mail/yuliya-knyazeva-1975/_avatar180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27" y="1550277"/>
            <a:ext cx="2016225" cy="187220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vector/_88114-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1485578"/>
            <a:ext cx="2232248" cy="193690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2971" y="3433906"/>
            <a:ext cx="2520280" cy="480099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ванна</a:t>
            </a:r>
          </a:p>
        </p:txBody>
      </p:sp>
      <p:sp useBgFill="1"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18691" y="3464420"/>
            <a:ext cx="2304256" cy="438549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канализация</a:t>
            </a:r>
          </a:p>
        </p:txBody>
      </p:sp>
      <p:sp useBgFill="1"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96493" y="3429794"/>
            <a:ext cx="2018827" cy="507799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ГАЗ</a:t>
            </a:r>
          </a:p>
        </p:txBody>
      </p:sp>
      <p:sp useBgFill="1"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77907" y="3433906"/>
            <a:ext cx="2232248" cy="535499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горячее водоснабжение </a:t>
            </a:r>
          </a:p>
        </p:txBody>
      </p:sp>
      <p:sp useBgFill="1"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2265" y="4077866"/>
            <a:ext cx="11349112" cy="2585291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в разных населенных пунктах неодинаков. </a:t>
            </a:r>
            <a:endParaRPr lang="ru-RU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Например.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многоквартирном доме лифта и мусоропровода увеличит для проживающих размер платы за жилое помещение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соответственно и размер ЕДК тоже увеличится;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как в доме, не оборудованном лифтом и мусоропроводом, такой размер будет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ниже, соответственно и размер ЕДК тоже будет ниже. 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зависимости от уровня благоустройства жилого дома применяются нормативы потребления тех коммунальных услуг (газ, электроэнергия, дрова), которыми обеспечиваются отопление жилых помещений. Это влияет на размер оплаты коммунальных услуг, а значит и на размер ЕДК тоже.       </a:t>
            </a:r>
            <a:endParaRPr lang="ru-RU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" y="7937"/>
            <a:ext cx="12195175" cy="68595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0"/>
            <a:ext cx="8689875" cy="1338796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влияющие на размер ЕДК</a:t>
            </a:r>
          </a:p>
        </p:txBody>
      </p:sp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4939" y="1485578"/>
            <a:ext cx="8064896" cy="50779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вид жилищного фонда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9" name="Picture 8" descr="https://drasler.ru/wp-content/uploads/2019/05/%D0%94%D0%BE%D0%BC%D0%B8%D0%BA-%D0%BD%D0%B0-%D0%BF%D1%80%D0%BE%D0%B7%D1%80%D0%B0%D1%87%D0%BD%D0%BE%D0%BC-%D1%84%D0%BE%D0%BD%D0%B5-%D0%BA%D0%B0%D1%80%D1%82%D0%B8%D0%BD%D0%BA%D0%B8-%D0%B4%D0%BB%D1%8F-%D0%B4%D0%B5%D1%82%D0%B5%D0%B9011.jpg" title="аа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19" y="2277668"/>
            <a:ext cx="2196245" cy="139257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4940" y="3670245"/>
            <a:ext cx="2376264" cy="341600"/>
          </a:xfrm>
          <a:prstGeom prst="rect">
            <a:avLst/>
          </a:prstGeom>
          <a:ln w="19050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государственный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37348" y="3670245"/>
            <a:ext cx="2160240" cy="341600"/>
          </a:xfrm>
          <a:prstGeom prst="rect">
            <a:avLst/>
          </a:prstGeom>
          <a:ln w="19050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муниципальный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52620" y="3680071"/>
            <a:ext cx="2196244" cy="341600"/>
          </a:xfrm>
          <a:prstGeom prst="rect">
            <a:avLst/>
          </a:prstGeom>
          <a:ln w="19050">
            <a:noFill/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частный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AutoShape 4" descr="https://b.3ddd.ru/media/cache/sky_gallery_preview_mid_resize_ru/model_images/0000/0000/1439/1439174.59f48a3c2f907.jpe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b.3ddd.ru/media/cache/sky_gallery_preview_mid_resize_ru/model_images/0000/0000/1439/1439174.59f48a3c2f907.jpe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key-house.net/uploads/5909d9370b1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48" y="2277667"/>
            <a:ext cx="2160240" cy="139257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pso-stp.ru/photos/objects_photos/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0" y="2277666"/>
            <a:ext cx="2376264" cy="136815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0109" y="4221882"/>
            <a:ext cx="11382094" cy="215440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algn="just" eaLnBrk="1" hangingPunct="1">
              <a:lnSpc>
                <a:spcPct val="90000"/>
              </a:lnSpc>
            </a:pPr>
            <a:r>
              <a:rPr lang="ru-RU" u="sng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Например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/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1. Инвалидам и семьям, имеющим детей-инвалидов,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ЕДК в части оплаты жилого помещения предоставляется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исходя из занимаемой общей площади жилых помещений </a:t>
            </a:r>
            <a:r>
              <a:rPr lang="ru-RU" u="sng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государственного и муниципального жилищных </a:t>
            </a:r>
            <a:r>
              <a:rPr lang="ru-RU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фондов;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ЕДК в части оплаты коммунальных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услуг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предоставляется проживающим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жилых помещениях </a:t>
            </a:r>
            <a:r>
              <a:rPr lang="ru-RU" u="sng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независимо от вида жилищного фонда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2. Труженикам тыла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ЕДК в части оплаты жилого помещения и коммунальных услуг предоставляется проживающим в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жилых помещениях </a:t>
            </a:r>
            <a:r>
              <a:rPr lang="ru-RU" u="sng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независимо от вида жилищного </a:t>
            </a:r>
            <a:r>
              <a:rPr lang="ru-RU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фонда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endParaRPr lang="ru-RU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" y="14711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081" y="0"/>
            <a:ext cx="8603786" cy="1338796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влияющие на размер ЕДК</a:t>
            </a:r>
          </a:p>
        </p:txBody>
      </p:sp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4939" y="1485578"/>
            <a:ext cx="8064896" cy="183739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процентное отношение, предусмотренное законодательными актами для каждой </a:t>
            </a: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льготной категории граждан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3526" y="3459205"/>
            <a:ext cx="8064896" cy="3388588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ru-RU" sz="1400" u="sng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100%</a:t>
            </a:r>
            <a:r>
              <a:rPr lang="ru-RU" sz="1400" dirty="0">
                <a:ln>
                  <a:solidFill>
                    <a:srgbClr val="4F81BD"/>
                  </a:solidFill>
                </a:ln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для многодетной малоимущей семьи, имеющей четырех и более несовершеннолетних детей и проживающей в сельской местности;</a:t>
            </a:r>
          </a:p>
          <a:p>
            <a:pPr eaLnBrk="1" hangingPunct="1">
              <a:lnSpc>
                <a:spcPct val="90000"/>
              </a:lnSpc>
            </a:pPr>
            <a:endParaRPr lang="ru-RU" sz="1400" u="sng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50%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для: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ветерана Великой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Отечественной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войны;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инвалида войны;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ветерана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боевых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действий;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члена семьи погибшего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умершего) инвалида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войны,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участника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Великой Отечественной войны и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ветерана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боевых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действий;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инвалида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семьи, имеющего ребенка-инвалида;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гражданина, подвергшегося воздействию радиации;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труженика тыла;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ветерана труда; 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4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400" u="sng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30%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для многодетной малоимущей семьи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имеющей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трех и более несовершеннолетних детей и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проживающей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городской местности, а также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многодетной малоимущей семьи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имеющей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трех несовершеннолетних детей и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проживающей </a:t>
            </a:r>
            <a:r>
              <a:rPr lang="ru-RU" sz="1400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сельской </a:t>
            </a:r>
            <a:r>
              <a:rPr lang="ru-RU" sz="1400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местности.</a:t>
            </a:r>
            <a:endParaRPr lang="ru-RU" sz="1400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ukmanova.aa\Desktop\img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" y="0"/>
            <a:ext cx="8687975" cy="1338796"/>
          </a:xfrm>
          <a:prstGeom prst="rect">
            <a:avLst/>
          </a:prstGeom>
          <a:ln w="9525">
            <a:solidFill>
              <a:schemeClr val="bg2">
                <a:lumMod val="50000"/>
                <a:alpha val="47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Факторы,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5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влияющие на размер ЕДК</a:t>
            </a:r>
          </a:p>
        </p:txBody>
      </p:sp>
      <p:sp useBgFill="1"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4939" y="1485578"/>
            <a:ext cx="8064896" cy="757098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lIns="91409" tIns="45704" rIns="91409" bIns="45704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0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</a:t>
            </a:r>
            <a:r>
              <a:rPr lang="ru-RU" sz="30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аличие или отсутствие счетчиков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(фактический объем потребления </a:t>
            </a:r>
            <a:r>
              <a:rPr lang="ru-RU" sz="1800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либо норматив </a:t>
            </a:r>
            <a:r>
              <a:rPr lang="ru-RU" sz="1800" b="1" dirty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потребления)</a:t>
            </a:r>
          </a:p>
        </p:txBody>
      </p:sp>
      <p:pic>
        <p:nvPicPr>
          <p:cNvPr id="4098" name="Picture 2" descr="https://dm-st.ru/wp-content/uploads/2016/08/57bd9afc38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9" y="2251385"/>
            <a:ext cx="2088232" cy="133077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s6.pikabu.ru/post_img/big/2014/03/31/7/1396260561_1450104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47" y="3582156"/>
            <a:ext cx="1166676" cy="405700"/>
          </a:xfrm>
          <a:prstGeom prst="rect">
            <a:avLst/>
          </a:prstGeom>
          <a:noFill/>
          <a:extLst/>
        </p:spPr>
      </p:pic>
      <p:pic>
        <p:nvPicPr>
          <p:cNvPr id="4102" name="Picture 6" descr="https://www.devassist.co.uk/wp-content/uploads/2016/07/2000px-Tick_green_modern_2.svg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9" y="3610955"/>
            <a:ext cx="1080120" cy="376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m-st.ru/wp-content/uploads/2016/08/57bd9afc38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47" y="2242676"/>
            <a:ext cx="2016224" cy="13394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4139" y="4084894"/>
            <a:ext cx="942408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</a:rPr>
              <a:t>Нормативы потребления устанавливаются для следующих видов ЖКУ имеющих приборы учета индивидуального объема потребления</a:t>
            </a:r>
          </a:p>
          <a:p>
            <a:r>
              <a:rPr lang="ru-RU" sz="2200" b="1" dirty="0" smtClean="0">
                <a:solidFill>
                  <a:schemeClr val="accent2"/>
                </a:solidFill>
              </a:rPr>
              <a:t>Электроснабжение</a:t>
            </a:r>
          </a:p>
          <a:p>
            <a:r>
              <a:rPr lang="ru-RU" sz="2200" b="1" dirty="0" smtClean="0">
                <a:solidFill>
                  <a:schemeClr val="accent2"/>
                </a:solidFill>
              </a:rPr>
              <a:t>Газоснабжение</a:t>
            </a:r>
          </a:p>
          <a:p>
            <a:r>
              <a:rPr lang="ru-RU" sz="2200" b="1" dirty="0" smtClean="0">
                <a:solidFill>
                  <a:schemeClr val="accent2"/>
                </a:solidFill>
              </a:rPr>
              <a:t>Водоснабжение (норматив водоотведения равен нормативу водоснабжения)</a:t>
            </a:r>
          </a:p>
          <a:p>
            <a:r>
              <a:rPr lang="ru-RU" sz="2200" b="1" dirty="0" smtClean="0">
                <a:solidFill>
                  <a:schemeClr val="accent2"/>
                </a:solidFill>
              </a:rPr>
              <a:t>Отопление</a:t>
            </a:r>
            <a:endParaRPr lang="ru-RU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1409" tIns="45704" rIns="91409" bIns="45704">
        <a:spAutoFit/>
      </a:bodyPr>
      <a:lstStyle>
        <a:defPPr eaLnBrk="1" hangingPunct="1">
          <a:lnSpc>
            <a:spcPct val="90000"/>
          </a:lnSpc>
          <a:defRPr sz="4500" b="1" dirty="0" smtClean="0">
            <a:ln>
              <a:solidFill>
                <a:schemeClr val="accent1"/>
              </a:solidFill>
            </a:ln>
            <a:solidFill>
              <a:schemeClr val="tx2">
                <a:lumMod val="75000"/>
              </a:schemeClr>
            </a:solidFill>
            <a:latin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1934</Words>
  <Application>Microsoft Office PowerPoint</Application>
  <PresentationFormat>Произвольный</PresentationFormat>
  <Paragraphs>273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Бурганова Адель Халиловна</cp:lastModifiedBy>
  <cp:revision>1097</cp:revision>
  <cp:lastPrinted>2021-11-12T11:45:30Z</cp:lastPrinted>
  <dcterms:created xsi:type="dcterms:W3CDTF">2019-01-14T11:05:32Z</dcterms:created>
  <dcterms:modified xsi:type="dcterms:W3CDTF">2021-11-18T11:50:52Z</dcterms:modified>
</cp:coreProperties>
</file>